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62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59" r:id="rId11"/>
    <p:sldId id="257" r:id="rId12"/>
    <p:sldId id="258" r:id="rId13"/>
    <p:sldId id="260" r:id="rId14"/>
    <p:sldId id="26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napToGrid="0">
      <p:cViewPr>
        <p:scale>
          <a:sx n="100" d="100"/>
          <a:sy n="100" d="100"/>
        </p:scale>
        <p:origin x="12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4A0951-E503-4FAA-8F29-2A4B0F399988}" type="datetimeFigureOut">
              <a:rPr lang="en-US" smtClean="0"/>
              <a:t>3/7/2016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621A61-88CA-446E-B30C-9E1F5BE4C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306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11559FB-DA94-4F2A-AA1C-20C378BFAC58}" type="slidenum">
              <a:t>2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0468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3E384A28-9A9F-4AE1-BEC0-13C0B3CFBE25}" type="slidenum">
              <a:t>3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9701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02CA7DC0-1E38-44D2-BCE2-E88C0CE44D68}" type="slidenum">
              <a:t>4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546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B12C7EB4-DCFA-4149-8137-A481069B98D6}" type="slidenum">
              <a:t>5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081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E7A17E6-9E08-4383-9982-5780E83E3EEE}" type="slidenum">
              <a:t>6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967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3C04D2B-9570-478B-A6A9-9F4D28219A4A}" type="slidenum">
              <a:t>7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778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4542D0E-9A5D-4E49-9538-776C058291D8}" type="slidenum">
              <a:t>8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349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2874AB99-BEDD-4DF2-8B30-776B733DC789}" type="slidenum">
              <a:t>9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2791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621A61-88CA-446E-B30C-9E1F5BE4CE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150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DFED1-B501-4248-9237-53EBE3E3C05C}" type="datetimeFigureOut">
              <a:rPr lang="en-US" smtClean="0"/>
              <a:t>3/7/2016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00FF-82EF-4DA6-8180-A1FE1DAFA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08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DFED1-B501-4248-9237-53EBE3E3C05C}" type="datetimeFigureOut">
              <a:rPr lang="en-US" smtClean="0"/>
              <a:t>3/7/2016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00FF-82EF-4DA6-8180-A1FE1DAFA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779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DFED1-B501-4248-9237-53EBE3E3C05C}" type="datetimeFigureOut">
              <a:rPr lang="en-US" smtClean="0"/>
              <a:t>3/7/2016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00FF-82EF-4DA6-8180-A1FE1DAFA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406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DFED1-B501-4248-9237-53EBE3E3C05C}" type="datetimeFigureOut">
              <a:rPr lang="en-US" smtClean="0"/>
              <a:t>3/7/2016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00FF-82EF-4DA6-8180-A1FE1DAFA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976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DFED1-B501-4248-9237-53EBE3E3C05C}" type="datetimeFigureOut">
              <a:rPr lang="en-US" smtClean="0"/>
              <a:t>3/7/2016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00FF-82EF-4DA6-8180-A1FE1DAFA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30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DFED1-B501-4248-9237-53EBE3E3C05C}" type="datetimeFigureOut">
              <a:rPr lang="en-US" smtClean="0"/>
              <a:t>3/7/2016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00FF-82EF-4DA6-8180-A1FE1DAFA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76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DFED1-B501-4248-9237-53EBE3E3C05C}" type="datetimeFigureOut">
              <a:rPr lang="en-US" smtClean="0"/>
              <a:t>3/7/2016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00FF-82EF-4DA6-8180-A1FE1DAFA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529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DFED1-B501-4248-9237-53EBE3E3C05C}" type="datetimeFigureOut">
              <a:rPr lang="en-US" smtClean="0"/>
              <a:t>3/7/2016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00FF-82EF-4DA6-8180-A1FE1DAFA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9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DFED1-B501-4248-9237-53EBE3E3C05C}" type="datetimeFigureOut">
              <a:rPr lang="en-US" smtClean="0"/>
              <a:t>3/7/2016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00FF-82EF-4DA6-8180-A1FE1DAFA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02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DFED1-B501-4248-9237-53EBE3E3C05C}" type="datetimeFigureOut">
              <a:rPr lang="en-US" smtClean="0"/>
              <a:t>3/7/2016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00FF-82EF-4DA6-8180-A1FE1DAFA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562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DFED1-B501-4248-9237-53EBE3E3C05C}" type="datetimeFigureOut">
              <a:rPr lang="en-US" smtClean="0"/>
              <a:t>3/7/2016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00FF-82EF-4DA6-8180-A1FE1DAFA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356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7DFED1-B501-4248-9237-53EBE3E3C05C}" type="datetimeFigureOut">
              <a:rPr lang="en-US" smtClean="0"/>
              <a:t>3/7/2016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E800FF-82EF-4DA6-8180-A1FE1DAFA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725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7.mp4"/><Relationship Id="rId7" Type="http://schemas.openxmlformats.org/officeDocument/2006/relationships/image" Target="../media/image7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7.mp4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Vehicle Identification and Counting through Traffic Cams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Tim Herrmann and Mikhail </a:t>
            </a:r>
            <a:r>
              <a:rPr lang="en-US" dirty="0" err="1" smtClean="0"/>
              <a:t>Todes</a:t>
            </a:r>
            <a:endParaRPr lang="en-US" dirty="0" smtClean="0"/>
          </a:p>
          <a:p>
            <a:r>
              <a:rPr lang="en-US" dirty="0" smtClean="0"/>
              <a:t>March 7</a:t>
            </a:r>
            <a:r>
              <a:rPr lang="en-US" baseline="30000" dirty="0" smtClean="0"/>
              <a:t>th</a:t>
            </a:r>
            <a:r>
              <a:rPr lang="en-US" dirty="0" smtClean="0"/>
              <a:t>,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2040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Subtraction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279967" cy="4351338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Separate the moving dynamic object from static background</a:t>
            </a:r>
          </a:p>
          <a:p>
            <a:r>
              <a:rPr lang="en-US" dirty="0" smtClean="0"/>
              <a:t>Easy to do if you have a clean image of only the background.</a:t>
            </a:r>
          </a:p>
          <a:p>
            <a:r>
              <a:rPr lang="en-US" dirty="0" err="1" smtClean="0"/>
              <a:t>OpenCv</a:t>
            </a:r>
            <a:r>
              <a:rPr lang="en-US" dirty="0" smtClean="0"/>
              <a:t> – cv2.BackgroundSubtractorMOG()</a:t>
            </a:r>
          </a:p>
          <a:p>
            <a:pPr lvl="1"/>
            <a:r>
              <a:rPr lang="en-US" dirty="0" smtClean="0"/>
              <a:t>P. </a:t>
            </a:r>
            <a:r>
              <a:rPr lang="en-US" dirty="0" err="1" smtClean="0"/>
              <a:t>KaewTraKulPong</a:t>
            </a:r>
            <a:r>
              <a:rPr lang="en-US" dirty="0" smtClean="0"/>
              <a:t> and R. Bowden in 2001</a:t>
            </a:r>
          </a:p>
          <a:p>
            <a:pPr lvl="1"/>
            <a:r>
              <a:rPr lang="en-US" dirty="0" smtClean="0"/>
              <a:t>Can specify number of frames to include in history, and background ratio</a:t>
            </a:r>
          </a:p>
          <a:p>
            <a:pPr lvl="1"/>
            <a:r>
              <a:rPr lang="en-US" dirty="0" smtClean="0"/>
              <a:t>Mixes multiple Gaussian filters</a:t>
            </a:r>
          </a:p>
          <a:p>
            <a:pPr lvl="1"/>
            <a:r>
              <a:rPr lang="en-US" dirty="0" smtClean="0"/>
              <a:t>Calculates a probability that each pixel is part of the background</a:t>
            </a:r>
          </a:p>
          <a:p>
            <a:pPr lvl="1"/>
            <a:r>
              <a:rPr lang="en-US" dirty="0" smtClean="0"/>
              <a:t>The longer a pixel is static, the higher it’s probability</a:t>
            </a:r>
          </a:p>
          <a:p>
            <a:pPr lvl="1"/>
            <a:r>
              <a:rPr lang="en-US" dirty="0" smtClean="0"/>
              <a:t>Any pixel more than 2.5 standard deviations from any of the filters is marked as foreground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highway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69821" y="1825625"/>
            <a:ext cx="4983979" cy="275982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00FF-82EF-4DA6-8180-A1FE1DAFA8C9}" type="slidenum">
              <a:rPr lang="en-US" smtClean="0"/>
              <a:t>10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48887" y="6356350"/>
            <a:ext cx="101082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Video curtesy of https://www.youtube.com/watch?v=SRPW14WcLFs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27181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Subtraction</a:t>
            </a:r>
            <a:endParaRPr lang="en-US" dirty="0"/>
          </a:p>
        </p:txBody>
      </p:sp>
      <p:pic>
        <p:nvPicPr>
          <p:cNvPr id="4" name="bgsubraw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" y="1690688"/>
            <a:ext cx="5074052" cy="2814810"/>
          </a:xfrm>
        </p:spPr>
      </p:pic>
      <p:pic>
        <p:nvPicPr>
          <p:cNvPr id="6" name="bgsubfiltered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6000" y="1690688"/>
            <a:ext cx="5041190" cy="2814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734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Subtraction</a:t>
            </a:r>
            <a:endParaRPr lang="en-US" dirty="0"/>
          </a:p>
        </p:txBody>
      </p:sp>
      <p:pic>
        <p:nvPicPr>
          <p:cNvPr id="7" name="bgsuballboxe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805648"/>
            <a:ext cx="4905352" cy="2709708"/>
          </a:xfrm>
        </p:spPr>
      </p:pic>
      <p:sp>
        <p:nvSpPr>
          <p:cNvPr id="8" name="TextBox 7"/>
          <p:cNvSpPr txBox="1"/>
          <p:nvPr/>
        </p:nvSpPr>
        <p:spPr>
          <a:xfrm>
            <a:off x="6392708" y="1561763"/>
            <a:ext cx="517081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Contours and bounding rectangles to identify each object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Problems: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Difficult to detect at distance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Erosion/Dilation not always perfect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Small regions can be “jumpy”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Solution: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Only attempt to detect vehicles at the bottom of the image where resolution is much better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Set a minimum rectangle size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838200" y="3957595"/>
            <a:ext cx="4905352" cy="4805"/>
          </a:xfrm>
          <a:prstGeom prst="line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1836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Subtraction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100512" y="1690687"/>
            <a:ext cx="7729538" cy="4757737"/>
          </a:xfrm>
        </p:spPr>
        <p:txBody>
          <a:bodyPr>
            <a:normAutofit/>
          </a:bodyPr>
          <a:lstStyle/>
          <a:p>
            <a:pPr marL="285750" indent="-285750"/>
            <a:r>
              <a:rPr lang="en-US" dirty="0" smtClean="0"/>
              <a:t>How do we count?</a:t>
            </a:r>
          </a:p>
          <a:p>
            <a:pPr marL="742950" lvl="1" indent="-285750"/>
            <a:r>
              <a:rPr lang="en-US" dirty="0" smtClean="0"/>
              <a:t>Difficult to consistently track unique rectangles from frame to frame</a:t>
            </a:r>
          </a:p>
          <a:p>
            <a:pPr marL="285750" indent="-285750"/>
            <a:r>
              <a:rPr lang="en-US" dirty="0" smtClean="0"/>
              <a:t>Solution:</a:t>
            </a:r>
          </a:p>
          <a:p>
            <a:pPr marL="742950" lvl="1" indent="-285750"/>
            <a:r>
              <a:rPr lang="en-US" dirty="0" smtClean="0"/>
              <a:t>Track contours entering and leaving a band</a:t>
            </a:r>
          </a:p>
          <a:p>
            <a:pPr marL="742950" lvl="1" indent="-285750"/>
            <a:r>
              <a:rPr lang="en-US" dirty="0" smtClean="0"/>
              <a:t>Calculate vertical position of each contour centroid.</a:t>
            </a:r>
          </a:p>
          <a:p>
            <a:pPr marL="742950" lvl="1" indent="-285750"/>
            <a:r>
              <a:rPr lang="en-US" dirty="0" smtClean="0"/>
              <a:t>For any centroid inside the band, sum up the pixel distance to the end of the band</a:t>
            </a:r>
          </a:p>
          <a:p>
            <a:pPr marL="742950" lvl="1" indent="-285750"/>
            <a:r>
              <a:rPr lang="en-US" dirty="0" smtClean="0"/>
              <a:t>The sum will slowly decrease until a new contour enters the region, when it will jump by ~50 for each vehicle entering</a:t>
            </a:r>
          </a:p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904875" y="3248025"/>
            <a:ext cx="2466975" cy="24669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04875" y="5052059"/>
            <a:ext cx="2466975" cy="422910"/>
          </a:xfrm>
          <a:prstGeom prst="rect">
            <a:avLst/>
          </a:prstGeom>
          <a:solidFill>
            <a:srgbClr val="FF0000">
              <a:alpha val="34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119188" y="4852987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633537" y="4972050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2714625" y="3705225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2185987" y="4557712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667952" y="4830127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295399" y="5206365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044064" y="5092065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3067050" y="5293997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1119188" y="3506153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587818" y="3657600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1752600" y="4220528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2731768" y="4185284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579119" y="3267075"/>
            <a:ext cx="0" cy="24479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495300" y="3257550"/>
            <a:ext cx="1619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266700" y="5429250"/>
            <a:ext cx="15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3386137" y="4928948"/>
            <a:ext cx="7143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50</a:t>
            </a:r>
            <a:endParaRPr lang="en-US" sz="1000" dirty="0"/>
          </a:p>
        </p:txBody>
      </p:sp>
      <p:sp>
        <p:nvSpPr>
          <p:cNvPr id="34" name="TextBox 33"/>
          <p:cNvSpPr txBox="1"/>
          <p:nvPr/>
        </p:nvSpPr>
        <p:spPr>
          <a:xfrm>
            <a:off x="3397567" y="5367695"/>
            <a:ext cx="7143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0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247066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Result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34275" y="2820988"/>
            <a:ext cx="3952875" cy="1836737"/>
          </a:xfrm>
        </p:spPr>
        <p:txBody>
          <a:bodyPr/>
          <a:lstStyle/>
          <a:p>
            <a:r>
              <a:rPr lang="en-US" dirty="0" smtClean="0"/>
              <a:t>First 150 frames are cut out to allow the background model to generate</a:t>
            </a:r>
            <a:endParaRPr lang="en-US" dirty="0"/>
          </a:p>
        </p:txBody>
      </p:sp>
      <p:pic>
        <p:nvPicPr>
          <p:cNvPr id="4" name="bgsubfin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8444" y="2000250"/>
            <a:ext cx="6368287" cy="350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583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b="1" dirty="0"/>
              <a:t>Sequential Imaging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80740" y="1493149"/>
            <a:ext cx="7909886" cy="1955392"/>
          </a:xfrm>
          <a:prstGeom prst="rect">
            <a:avLst/>
          </a:prstGeom>
          <a:noFill/>
          <a:ln>
            <a:noFill/>
          </a:ln>
        </p:spPr>
        <p:txBody>
          <a:bodyPr vert="horz" wrap="square" lIns="81646" tIns="40823" rIns="81646" bIns="40823" anchorCtr="0" compatLnSpc="0">
            <a:spAutoFit/>
          </a:bodyPr>
          <a:lstStyle/>
          <a:p>
            <a:pPr hangingPunct="0"/>
            <a:r>
              <a:rPr lang="en-US" sz="2540" dirty="0">
                <a:latin typeface="Liberation Sans" pitchFamily="18"/>
                <a:ea typeface="Droid Sans Fallback" pitchFamily="2"/>
                <a:cs typeface="FreeSans" pitchFamily="2"/>
              </a:rPr>
              <a:t>Consecutive frame subtraction:</a:t>
            </a:r>
          </a:p>
          <a:p>
            <a:pPr marL="0" lvl="2" hangingPunct="0">
              <a:buSzPct val="45000"/>
              <a:buFont typeface="StarSymbol"/>
              <a:buChar char="➔"/>
            </a:pPr>
            <a:r>
              <a:rPr lang="en-US" sz="2540" dirty="0">
                <a:latin typeface="Liberation Sans" pitchFamily="18"/>
                <a:ea typeface="Droid Sans Fallback" pitchFamily="2"/>
                <a:cs typeface="FreeSans" pitchFamily="2"/>
              </a:rPr>
              <a:t>Capture a frame</a:t>
            </a:r>
          </a:p>
          <a:p>
            <a:pPr marL="0" lvl="2" hangingPunct="0">
              <a:buSzPct val="45000"/>
              <a:buFont typeface="StarSymbol"/>
              <a:buChar char="➔"/>
            </a:pPr>
            <a:r>
              <a:rPr lang="en-US" sz="2540" dirty="0">
                <a:latin typeface="Liberation Sans" pitchFamily="18"/>
                <a:ea typeface="Droid Sans Fallback" pitchFamily="2"/>
                <a:cs typeface="FreeSans" pitchFamily="2"/>
              </a:rPr>
              <a:t>Capture a second frame</a:t>
            </a:r>
          </a:p>
          <a:p>
            <a:pPr marL="0" lvl="2" hangingPunct="0">
              <a:buSzPct val="45000"/>
              <a:buFont typeface="StarSymbol"/>
              <a:buChar char="➔"/>
            </a:pPr>
            <a:r>
              <a:rPr lang="en-US" sz="2540" dirty="0" err="1">
                <a:latin typeface="Liberation Sans" pitchFamily="18"/>
                <a:ea typeface="Droid Sans Fallback" pitchFamily="2"/>
                <a:cs typeface="FreeSans" pitchFamily="2"/>
              </a:rPr>
              <a:t>OpenCV</a:t>
            </a:r>
            <a:r>
              <a:rPr lang="en-US" sz="2540" dirty="0">
                <a:latin typeface="Liberation Sans" pitchFamily="18"/>
                <a:ea typeface="Droid Sans Fallback" pitchFamily="2"/>
                <a:cs typeface="FreeSans" pitchFamily="2"/>
              </a:rPr>
              <a:t> function cv::</a:t>
            </a:r>
            <a:r>
              <a:rPr lang="en-US" sz="2540" dirty="0" err="1">
                <a:latin typeface="Liberation Sans" pitchFamily="18"/>
                <a:ea typeface="Droid Sans Fallback" pitchFamily="2"/>
                <a:cs typeface="FreeSans" pitchFamily="2"/>
              </a:rPr>
              <a:t>absdif</a:t>
            </a:r>
            <a:r>
              <a:rPr lang="en-US" sz="2540" dirty="0">
                <a:latin typeface="Liberation Sans" pitchFamily="18"/>
                <a:ea typeface="Droid Sans Fallback" pitchFamily="2"/>
                <a:cs typeface="FreeSans" pitchFamily="2"/>
              </a:rPr>
              <a:t>(Mat Frame1, Mat Frame2, Mat Difference);</a:t>
            </a:r>
          </a:p>
        </p:txBody>
      </p:sp>
    </p:spTree>
    <p:extLst>
      <p:ext uri="{BB962C8B-B14F-4D97-AF65-F5344CB8AC3E}">
        <p14:creationId xmlns:p14="http://schemas.microsoft.com/office/powerpoint/2010/main" val="2246150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1981392" y="273352"/>
            <a:ext cx="8229627" cy="1145009"/>
          </a:xfrm>
        </p:spPr>
        <p:txBody>
          <a:bodyPr/>
          <a:lstStyle/>
          <a:p>
            <a:pPr lvl="0"/>
            <a:r>
              <a:rPr lang="en-US" b="1" dirty="0"/>
              <a:t>Sequential Imaging</a:t>
            </a:r>
          </a:p>
        </p:txBody>
      </p:sp>
      <p:pic>
        <p:nvPicPr>
          <p:cNvPr id="6" name="sequential imagi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81393" y="1941325"/>
            <a:ext cx="8240190" cy="2439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585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1981392" y="273352"/>
            <a:ext cx="8229627" cy="1145009"/>
          </a:xfrm>
        </p:spPr>
        <p:txBody>
          <a:bodyPr/>
          <a:lstStyle/>
          <a:p>
            <a:pPr lvl="0"/>
            <a:r>
              <a:rPr lang="en-US" b="1"/>
              <a:t>Sequential Imaging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021237" y="1493150"/>
            <a:ext cx="8189783" cy="2704571"/>
          </a:xfrm>
          <a:prstGeom prst="rect">
            <a:avLst/>
          </a:prstGeom>
          <a:noFill/>
          <a:ln>
            <a:noFill/>
          </a:ln>
        </p:spPr>
        <p:txBody>
          <a:bodyPr vert="horz" wrap="square" lIns="81646" tIns="40823" rIns="81646" bIns="40823" anchorCtr="0" compatLnSpc="0">
            <a:spAutoFit/>
          </a:bodyPr>
          <a:lstStyle/>
          <a:p>
            <a:pPr hangingPunct="0"/>
            <a:r>
              <a:rPr lang="en-US" sz="2540" dirty="0">
                <a:latin typeface="Liberation Sans" pitchFamily="18"/>
                <a:ea typeface="Droid Sans Fallback" pitchFamily="2"/>
                <a:cs typeface="FreeSans" pitchFamily="2"/>
              </a:rPr>
              <a:t>Thresholding:</a:t>
            </a:r>
          </a:p>
          <a:p>
            <a:pPr marL="0" lvl="2" hangingPunct="0">
              <a:buSzPct val="45000"/>
              <a:buFont typeface="StarSymbol"/>
              <a:buChar char="➔"/>
            </a:pPr>
            <a:r>
              <a:rPr lang="en-US" sz="2540" dirty="0" err="1">
                <a:latin typeface="Liberation Sans" pitchFamily="18"/>
                <a:ea typeface="Droid Sans Fallback" pitchFamily="2"/>
                <a:cs typeface="FreeSans" pitchFamily="2"/>
              </a:rPr>
              <a:t>GaussianBlur</a:t>
            </a:r>
            <a:r>
              <a:rPr lang="en-US" sz="2540" dirty="0">
                <a:latin typeface="Liberation Sans" pitchFamily="18"/>
                <a:ea typeface="Droid Sans Fallback" pitchFamily="2"/>
                <a:cs typeface="FreeSans" pitchFamily="2"/>
              </a:rPr>
              <a:t> to smooth before the </a:t>
            </a:r>
            <a:r>
              <a:rPr lang="en-US" sz="2540" dirty="0" err="1">
                <a:latin typeface="Liberation Sans" pitchFamily="18"/>
                <a:ea typeface="Droid Sans Fallback" pitchFamily="2"/>
                <a:cs typeface="FreeSans" pitchFamily="2"/>
              </a:rPr>
              <a:t>absdiff</a:t>
            </a:r>
            <a:endParaRPr lang="en-US" sz="2540" dirty="0">
              <a:latin typeface="Liberation Sans" pitchFamily="18"/>
              <a:ea typeface="Droid Sans Fallback" pitchFamily="2"/>
              <a:cs typeface="FreeSans" pitchFamily="2"/>
            </a:endParaRPr>
          </a:p>
          <a:p>
            <a:pPr marL="0" lvl="2" hangingPunct="0">
              <a:buSzPct val="45000"/>
              <a:buFont typeface="StarSymbol"/>
              <a:buChar char="➔"/>
            </a:pPr>
            <a:endParaRPr lang="en-US" sz="2540" dirty="0">
              <a:latin typeface="Liberation Sans" pitchFamily="18"/>
              <a:ea typeface="Droid Sans Fallback" pitchFamily="2"/>
              <a:cs typeface="FreeSans" pitchFamily="2"/>
            </a:endParaRPr>
          </a:p>
          <a:p>
            <a:pPr marL="0" lvl="2" hangingPunct="0">
              <a:buSzPct val="45000"/>
              <a:buFont typeface="StarSymbol"/>
              <a:buChar char="➔"/>
            </a:pPr>
            <a:r>
              <a:rPr lang="en-US" sz="2540" dirty="0" err="1">
                <a:latin typeface="Liberation Sans" pitchFamily="18"/>
                <a:ea typeface="Droid Sans Fallback" pitchFamily="2"/>
                <a:cs typeface="FreeSans" pitchFamily="2"/>
              </a:rPr>
              <a:t>OpenCV</a:t>
            </a:r>
            <a:r>
              <a:rPr lang="en-US" sz="2540" dirty="0">
                <a:latin typeface="Liberation Sans" pitchFamily="18"/>
                <a:ea typeface="Droid Sans Fallback" pitchFamily="2"/>
                <a:cs typeface="FreeSans" pitchFamily="2"/>
              </a:rPr>
              <a:t> function threshold(</a:t>
            </a:r>
            <a:r>
              <a:rPr lang="en-US" sz="2540" dirty="0" err="1">
                <a:latin typeface="Liberation Sans" pitchFamily="18"/>
                <a:ea typeface="Droid Sans Fallback" pitchFamily="2"/>
                <a:cs typeface="FreeSans" pitchFamily="2"/>
              </a:rPr>
              <a:t>InputArray</a:t>
            </a:r>
            <a:r>
              <a:rPr lang="en-US" sz="2540" dirty="0">
                <a:latin typeface="Liberation Sans" pitchFamily="18"/>
                <a:ea typeface="Droid Sans Fallback" pitchFamily="2"/>
                <a:cs typeface="FreeSans" pitchFamily="2"/>
              </a:rPr>
              <a:t> </a:t>
            </a:r>
            <a:r>
              <a:rPr lang="en-US" sz="2540" dirty="0" err="1">
                <a:latin typeface="Liberation Sans" pitchFamily="18"/>
                <a:ea typeface="Droid Sans Fallback" pitchFamily="2"/>
                <a:cs typeface="FreeSans" pitchFamily="2"/>
              </a:rPr>
              <a:t>src</a:t>
            </a:r>
            <a:r>
              <a:rPr lang="en-US" sz="2540" dirty="0">
                <a:latin typeface="Liberation Sans" pitchFamily="18"/>
                <a:ea typeface="Droid Sans Fallback" pitchFamily="2"/>
                <a:cs typeface="FreeSans" pitchFamily="2"/>
              </a:rPr>
              <a:t>, </a:t>
            </a:r>
            <a:r>
              <a:rPr lang="en-US" sz="2540" dirty="0" err="1">
                <a:latin typeface="Liberation Sans" pitchFamily="18"/>
                <a:ea typeface="Droid Sans Fallback" pitchFamily="2"/>
                <a:cs typeface="FreeSans" pitchFamily="2"/>
              </a:rPr>
              <a:t>OutputArray</a:t>
            </a:r>
            <a:r>
              <a:rPr lang="en-US" sz="2540" dirty="0">
                <a:latin typeface="Liberation Sans" pitchFamily="18"/>
                <a:ea typeface="Droid Sans Fallback" pitchFamily="2"/>
                <a:cs typeface="FreeSans" pitchFamily="2"/>
              </a:rPr>
              <a:t> </a:t>
            </a:r>
            <a:r>
              <a:rPr lang="en-US" sz="2540" dirty="0" err="1">
                <a:latin typeface="Liberation Sans" pitchFamily="18"/>
                <a:ea typeface="Droid Sans Fallback" pitchFamily="2"/>
                <a:cs typeface="FreeSans" pitchFamily="2"/>
              </a:rPr>
              <a:t>dst</a:t>
            </a:r>
            <a:r>
              <a:rPr lang="en-US" sz="2540" dirty="0">
                <a:latin typeface="Liberation Sans" pitchFamily="18"/>
                <a:ea typeface="Droid Sans Fallback" pitchFamily="2"/>
                <a:cs typeface="FreeSans" pitchFamily="2"/>
              </a:rPr>
              <a:t>, double thresh, double </a:t>
            </a:r>
            <a:r>
              <a:rPr lang="en-US" sz="2540" dirty="0" err="1">
                <a:latin typeface="Liberation Sans" pitchFamily="18"/>
                <a:ea typeface="Droid Sans Fallback" pitchFamily="2"/>
                <a:cs typeface="FreeSans" pitchFamily="2"/>
              </a:rPr>
              <a:t>maxval</a:t>
            </a:r>
            <a:r>
              <a:rPr lang="en-US" sz="2540" dirty="0">
                <a:latin typeface="Liberation Sans" pitchFamily="18"/>
                <a:ea typeface="Droid Sans Fallback" pitchFamily="2"/>
                <a:cs typeface="FreeSans" pitchFamily="2"/>
              </a:rPr>
              <a:t>, </a:t>
            </a:r>
            <a:r>
              <a:rPr lang="en-US" sz="2540" dirty="0" err="1">
                <a:latin typeface="Liberation Sans" pitchFamily="18"/>
                <a:ea typeface="Droid Sans Fallback" pitchFamily="2"/>
                <a:cs typeface="FreeSans" pitchFamily="2"/>
              </a:rPr>
              <a:t>int</a:t>
            </a:r>
            <a:r>
              <a:rPr lang="en-US" sz="2540" dirty="0">
                <a:latin typeface="Liberation Sans" pitchFamily="18"/>
                <a:ea typeface="Droid Sans Fallback" pitchFamily="2"/>
                <a:cs typeface="FreeSans" pitchFamily="2"/>
              </a:rPr>
              <a:t> type)</a:t>
            </a:r>
          </a:p>
          <a:p>
            <a:pPr marL="0" lvl="2" hangingPunct="0">
              <a:buSzPct val="45000"/>
              <a:buFont typeface="StarSymbol"/>
              <a:buChar char="➔"/>
            </a:pPr>
            <a:endParaRPr lang="en-US" sz="2540" dirty="0">
              <a:latin typeface="Liberation Sans" pitchFamily="18"/>
              <a:ea typeface="Droid Sans Fallback" pitchFamily="2"/>
              <a:cs typeface="FreeSans" pitchFamily="2"/>
            </a:endParaRPr>
          </a:p>
          <a:p>
            <a:pPr marL="0" lvl="2" hangingPunct="0">
              <a:buSzPct val="45000"/>
              <a:buFont typeface="StarSymbol"/>
              <a:buChar char="➔"/>
            </a:pPr>
            <a:r>
              <a:rPr lang="en-US" sz="2540" dirty="0">
                <a:latin typeface="Liberation Sans" pitchFamily="18"/>
                <a:ea typeface="Droid Sans Fallback" pitchFamily="2"/>
                <a:cs typeface="FreeSans" pitchFamily="2"/>
              </a:rPr>
              <a:t>threshold(diff, thresh, 50, 255, THRESH_BINARY);</a:t>
            </a:r>
          </a:p>
        </p:txBody>
      </p:sp>
    </p:spTree>
    <p:extLst>
      <p:ext uri="{BB962C8B-B14F-4D97-AF65-F5344CB8AC3E}">
        <p14:creationId xmlns:p14="http://schemas.microsoft.com/office/powerpoint/2010/main" val="3045506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1981392" y="273352"/>
            <a:ext cx="8229627" cy="1145009"/>
          </a:xfrm>
        </p:spPr>
        <p:txBody>
          <a:bodyPr/>
          <a:lstStyle/>
          <a:p>
            <a:pPr lvl="0"/>
            <a:r>
              <a:rPr lang="en-US" b="1"/>
              <a:t>Sequential Imaging</a:t>
            </a:r>
          </a:p>
        </p:txBody>
      </p:sp>
      <p:pic>
        <p:nvPicPr>
          <p:cNvPr id="7" name="threshol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59161" y="2174630"/>
            <a:ext cx="8473679" cy="2508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989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1981392" y="273352"/>
            <a:ext cx="8229627" cy="1145009"/>
          </a:xfrm>
        </p:spPr>
        <p:txBody>
          <a:bodyPr/>
          <a:lstStyle/>
          <a:p>
            <a:pPr lvl="0"/>
            <a:r>
              <a:rPr lang="en-US" b="1"/>
              <a:t>Sequential Imaging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021237" y="1493149"/>
            <a:ext cx="5503849" cy="1206212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>
              <a:defRPr sz="2800"/>
            </a:pPr>
            <a:r>
              <a:rPr lang="en-US" sz="2540">
                <a:latin typeface="Liberation Sans" pitchFamily="18"/>
                <a:ea typeface="Droid Sans Fallback" pitchFamily="2"/>
                <a:cs typeface="FreeSans" pitchFamily="2"/>
              </a:rPr>
              <a:t>Morphological Operations:</a:t>
            </a:r>
          </a:p>
          <a:p>
            <a:pPr marL="0" lvl="2" hangingPunct="0">
              <a:buSzPct val="45000"/>
              <a:buFont typeface="StarSymbol"/>
              <a:buChar char="➔"/>
              <a:defRPr sz="2800"/>
            </a:pPr>
            <a:r>
              <a:rPr lang="en-US" sz="2540">
                <a:latin typeface="Liberation Sans" pitchFamily="18"/>
                <a:ea typeface="Droid Sans Fallback" pitchFamily="2"/>
                <a:cs typeface="FreeSans" pitchFamily="2"/>
              </a:rPr>
              <a:t>Could Decrease the threshold minimum</a:t>
            </a:r>
          </a:p>
          <a:p>
            <a:pPr marL="0" lvl="2" hangingPunct="0">
              <a:buSzPct val="45000"/>
              <a:buFont typeface="StarSymbol"/>
              <a:buChar char="➔"/>
              <a:defRPr sz="2800"/>
            </a:pPr>
            <a:r>
              <a:rPr lang="en-US" sz="2540">
                <a:latin typeface="Liberation Sans" pitchFamily="18"/>
                <a:ea typeface="Droid Sans Fallback" pitchFamily="2"/>
                <a:cs typeface="FreeSans" pitchFamily="2"/>
              </a:rPr>
              <a:t>Better to Erode and Dilate</a:t>
            </a:r>
          </a:p>
        </p:txBody>
      </p:sp>
    </p:spTree>
    <p:extLst>
      <p:ext uri="{BB962C8B-B14F-4D97-AF65-F5344CB8AC3E}">
        <p14:creationId xmlns:p14="http://schemas.microsoft.com/office/powerpoint/2010/main" val="599086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1981392" y="273352"/>
            <a:ext cx="8229627" cy="1145009"/>
          </a:xfrm>
        </p:spPr>
        <p:txBody>
          <a:bodyPr/>
          <a:lstStyle/>
          <a:p>
            <a:pPr lvl="0"/>
            <a:r>
              <a:rPr lang="en-US" b="1"/>
              <a:t>Sequential Imaging</a:t>
            </a:r>
          </a:p>
        </p:txBody>
      </p:sp>
      <p:pic>
        <p:nvPicPr>
          <p:cNvPr id="6" name="morph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80981" y="2210695"/>
            <a:ext cx="8230039" cy="2436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469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1981392" y="273352"/>
            <a:ext cx="8229627" cy="1145009"/>
          </a:xfrm>
        </p:spPr>
        <p:txBody>
          <a:bodyPr/>
          <a:lstStyle/>
          <a:p>
            <a:pPr lvl="0"/>
            <a:r>
              <a:rPr lang="en-US" b="1"/>
              <a:t>Sequential Imaging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021236" y="1493150"/>
            <a:ext cx="4779933" cy="2329982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>
              <a:defRPr sz="2800"/>
            </a:pPr>
            <a:r>
              <a:rPr lang="en-US" sz="2540">
                <a:latin typeface="Liberation Sans" pitchFamily="18"/>
                <a:ea typeface="Droid Sans Fallback" pitchFamily="2"/>
                <a:cs typeface="FreeSans" pitchFamily="2"/>
              </a:rPr>
              <a:t>Tracking:</a:t>
            </a:r>
          </a:p>
          <a:p>
            <a:pPr marL="0" lvl="2" hangingPunct="0">
              <a:buSzPct val="45000"/>
              <a:buFont typeface="StarSymbol"/>
              <a:buChar char="➔"/>
              <a:defRPr sz="2800"/>
            </a:pPr>
            <a:r>
              <a:rPr lang="en-US" sz="2540">
                <a:latin typeface="Liberation Sans" pitchFamily="18"/>
                <a:ea typeface="Droid Sans Fallback" pitchFamily="2"/>
                <a:cs typeface="FreeSans" pitchFamily="2"/>
              </a:rPr>
              <a:t>OpenCv findContours</a:t>
            </a:r>
          </a:p>
          <a:p>
            <a:pPr marL="0" lvl="2" hangingPunct="0">
              <a:buSzPct val="45000"/>
              <a:buFont typeface="StarSymbol"/>
              <a:buChar char="➔"/>
              <a:defRPr sz="2800"/>
            </a:pPr>
            <a:r>
              <a:rPr lang="en-US" sz="2540">
                <a:latin typeface="Liberation Sans" pitchFamily="18"/>
                <a:ea typeface="Droid Sans Fallback" pitchFamily="2"/>
                <a:cs typeface="FreeSans" pitchFamily="2"/>
              </a:rPr>
              <a:t>Check if contours is empty</a:t>
            </a:r>
          </a:p>
          <a:p>
            <a:pPr marL="0" lvl="2" hangingPunct="0">
              <a:buSzPct val="45000"/>
              <a:buFont typeface="StarSymbol"/>
              <a:buChar char="➔"/>
              <a:defRPr sz="2800"/>
            </a:pPr>
            <a:r>
              <a:rPr lang="en-US" sz="2540">
                <a:latin typeface="Liberation Sans" pitchFamily="18"/>
                <a:ea typeface="Droid Sans Fallback" pitchFamily="2"/>
                <a:cs typeface="FreeSans" pitchFamily="2"/>
              </a:rPr>
              <a:t>If not, loop through them all</a:t>
            </a:r>
          </a:p>
          <a:p>
            <a:pPr marL="0" lvl="2" hangingPunct="0">
              <a:buSzPct val="45000"/>
              <a:buFont typeface="StarSymbol"/>
              <a:buChar char="➔"/>
              <a:defRPr sz="2800"/>
            </a:pPr>
            <a:r>
              <a:rPr lang="en-US" sz="2540">
                <a:latin typeface="Liberation Sans" pitchFamily="18"/>
                <a:ea typeface="Droid Sans Fallback" pitchFamily="2"/>
                <a:cs typeface="FreeSans" pitchFamily="2"/>
              </a:rPr>
              <a:t>Record the x and y center position</a:t>
            </a:r>
          </a:p>
          <a:p>
            <a:pPr marL="0" lvl="2" hangingPunct="0">
              <a:buSzPct val="45000"/>
              <a:buFont typeface="StarSymbol"/>
              <a:buChar char="➔"/>
              <a:defRPr sz="2800"/>
            </a:pPr>
            <a:r>
              <a:rPr lang="en-US" sz="2540">
                <a:latin typeface="Liberation Sans" pitchFamily="18"/>
                <a:ea typeface="Droid Sans Fallback" pitchFamily="2"/>
                <a:cs typeface="FreeSans" pitchFamily="2"/>
              </a:rPr>
              <a:t>Draw a bounding rectangle</a:t>
            </a:r>
          </a:p>
        </p:txBody>
      </p:sp>
    </p:spTree>
    <p:extLst>
      <p:ext uri="{BB962C8B-B14F-4D97-AF65-F5344CB8AC3E}">
        <p14:creationId xmlns:p14="http://schemas.microsoft.com/office/powerpoint/2010/main" val="3090025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1981392" y="273352"/>
            <a:ext cx="8229627" cy="1145009"/>
          </a:xfrm>
        </p:spPr>
        <p:txBody>
          <a:bodyPr/>
          <a:lstStyle/>
          <a:p>
            <a:pPr lvl="0"/>
            <a:r>
              <a:rPr lang="en-US" b="1"/>
              <a:t>Sequential Imaging</a:t>
            </a:r>
          </a:p>
        </p:txBody>
      </p:sp>
      <p:pic>
        <p:nvPicPr>
          <p:cNvPr id="6" name="tracki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17534" y="2191911"/>
            <a:ext cx="8356934" cy="2474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400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386</Words>
  <Application>Microsoft Office PowerPoint</Application>
  <PresentationFormat>Widescreen</PresentationFormat>
  <Paragraphs>76</Paragraphs>
  <Slides>14</Slides>
  <Notes>9</Notes>
  <HiddenSlides>0</HiddenSlides>
  <MMClips>9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Droid Sans Fallback</vt:lpstr>
      <vt:lpstr>FreeSans</vt:lpstr>
      <vt:lpstr>Liberation Sans</vt:lpstr>
      <vt:lpstr>StarSymbol</vt:lpstr>
      <vt:lpstr>Office Theme</vt:lpstr>
      <vt:lpstr>Vehicle Identification and Counting through Traffic Cams</vt:lpstr>
      <vt:lpstr>Sequential Imaging</vt:lpstr>
      <vt:lpstr>Sequential Imaging</vt:lpstr>
      <vt:lpstr>Sequential Imaging</vt:lpstr>
      <vt:lpstr>Sequential Imaging</vt:lpstr>
      <vt:lpstr>Sequential Imaging</vt:lpstr>
      <vt:lpstr>Sequential Imaging</vt:lpstr>
      <vt:lpstr>Sequential Imaging</vt:lpstr>
      <vt:lpstr>Sequential Imaging</vt:lpstr>
      <vt:lpstr>Background Subtraction</vt:lpstr>
      <vt:lpstr>Background Subtraction</vt:lpstr>
      <vt:lpstr>Background Subtraction</vt:lpstr>
      <vt:lpstr>Background Subtraction</vt:lpstr>
      <vt:lpstr>Final Result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Herrmann</dc:creator>
  <cp:lastModifiedBy>Tim Herrmann</cp:lastModifiedBy>
  <cp:revision>8</cp:revision>
  <dcterms:created xsi:type="dcterms:W3CDTF">2016-03-08T02:41:41Z</dcterms:created>
  <dcterms:modified xsi:type="dcterms:W3CDTF">2016-03-08T04:48:09Z</dcterms:modified>
</cp:coreProperties>
</file>

<file path=docProps/thumbnail.jpeg>
</file>